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Fira Sans" panose="020B0503050000020004" pitchFamily="34" charset="0"/>
      <p:regular r:id="rId3"/>
    </p:embeddedFont>
    <p:embeddedFont>
      <p:font typeface="Fira Sans Bold" panose="020B0803050000020004" charset="0"/>
      <p:regular r:id="rId4"/>
    </p:embeddedFont>
    <p:embeddedFont>
      <p:font typeface="Fira Sans Light" panose="020B0403050000020004" pitchFamily="3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92100" y="10061737"/>
            <a:ext cx="18834100" cy="450526"/>
            <a:chOff x="0" y="0"/>
            <a:chExt cx="6371041" cy="152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71041" cy="152400"/>
            </a:xfrm>
            <a:custGeom>
              <a:avLst/>
              <a:gdLst/>
              <a:ahLst/>
              <a:cxnLst/>
              <a:rect l="l" t="t" r="r" b="b"/>
              <a:pathLst>
                <a:path w="6371041" h="152400">
                  <a:moveTo>
                    <a:pt x="0" y="0"/>
                  </a:moveTo>
                  <a:lnTo>
                    <a:pt x="6371041" y="0"/>
                  </a:lnTo>
                  <a:lnTo>
                    <a:pt x="6371041" y="152400"/>
                  </a:lnTo>
                  <a:lnTo>
                    <a:pt x="0" y="152400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13991534" y="354521"/>
            <a:ext cx="3931187" cy="755115"/>
          </a:xfrm>
          <a:custGeom>
            <a:avLst/>
            <a:gdLst/>
            <a:ahLst/>
            <a:cxnLst/>
            <a:rect l="l" t="t" r="r" b="b"/>
            <a:pathLst>
              <a:path w="3931187" h="755115">
                <a:moveTo>
                  <a:pt x="0" y="0"/>
                </a:moveTo>
                <a:lnTo>
                  <a:pt x="3931187" y="0"/>
                </a:lnTo>
                <a:lnTo>
                  <a:pt x="3931187" y="755116"/>
                </a:lnTo>
                <a:lnTo>
                  <a:pt x="0" y="7551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66860" y="1155509"/>
            <a:ext cx="9602583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 dirty="0">
                <a:solidFill>
                  <a:srgbClr val="000000"/>
                </a:solidFill>
                <a:latin typeface="Fira Sans Light"/>
                <a:ea typeface="Fira Sans Light"/>
                <a:cs typeface="Fira Sans Light"/>
                <a:sym typeface="Fira Sans Light"/>
              </a:rPr>
              <a:t>Radioprotection des patients - Année 2026</a:t>
            </a:r>
          </a:p>
        </p:txBody>
      </p:sp>
      <p:sp>
        <p:nvSpPr>
          <p:cNvPr id="6" name="AutoShape 6"/>
          <p:cNvSpPr/>
          <p:nvPr/>
        </p:nvSpPr>
        <p:spPr>
          <a:xfrm flipV="1">
            <a:off x="466862" y="1684146"/>
            <a:ext cx="17455861" cy="4762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 flipV="1">
            <a:off x="2596386" y="3851319"/>
            <a:ext cx="10775082" cy="5783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" name="Group 8"/>
          <p:cNvGrpSpPr/>
          <p:nvPr/>
        </p:nvGrpSpPr>
        <p:grpSpPr>
          <a:xfrm>
            <a:off x="9105158" y="2727466"/>
            <a:ext cx="2182746" cy="1137816"/>
            <a:chOff x="36358" y="-4049"/>
            <a:chExt cx="731162" cy="384891"/>
          </a:xfrm>
        </p:grpSpPr>
        <p:sp>
          <p:nvSpPr>
            <p:cNvPr id="9" name="Freeform 9"/>
            <p:cNvSpPr/>
            <p:nvPr/>
          </p:nvSpPr>
          <p:spPr>
            <a:xfrm>
              <a:off x="36358" y="-4049"/>
              <a:ext cx="731162" cy="384891"/>
            </a:xfrm>
            <a:custGeom>
              <a:avLst/>
              <a:gdLst/>
              <a:ahLst/>
              <a:cxnLst/>
              <a:rect l="l" t="t" r="r" b="b"/>
              <a:pathLst>
                <a:path w="731162" h="384891">
                  <a:moveTo>
                    <a:pt x="0" y="0"/>
                  </a:moveTo>
                  <a:lnTo>
                    <a:pt x="731162" y="0"/>
                  </a:lnTo>
                  <a:lnTo>
                    <a:pt x="731162" y="384891"/>
                  </a:lnTo>
                  <a:lnTo>
                    <a:pt x="0" y="384891"/>
                  </a:lnTo>
                  <a:close/>
                </a:path>
              </a:pathLst>
            </a:custGeom>
            <a:solidFill>
              <a:srgbClr val="526774"/>
            </a:solidFill>
          </p:spPr>
        </p:sp>
      </p:grpSp>
      <p:sp>
        <p:nvSpPr>
          <p:cNvPr id="10" name="AutoShape 10"/>
          <p:cNvSpPr/>
          <p:nvPr/>
        </p:nvSpPr>
        <p:spPr>
          <a:xfrm>
            <a:off x="2596386" y="9640546"/>
            <a:ext cx="10812790" cy="0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AutoShape 11"/>
          <p:cNvSpPr/>
          <p:nvPr/>
        </p:nvSpPr>
        <p:spPr>
          <a:xfrm flipV="1">
            <a:off x="2597462" y="4994918"/>
            <a:ext cx="10811714" cy="4241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AutoShape 12"/>
          <p:cNvSpPr/>
          <p:nvPr/>
        </p:nvSpPr>
        <p:spPr>
          <a:xfrm>
            <a:off x="2597462" y="6154387"/>
            <a:ext cx="10811714" cy="638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AutoShape 13"/>
          <p:cNvSpPr/>
          <p:nvPr/>
        </p:nvSpPr>
        <p:spPr>
          <a:xfrm flipV="1">
            <a:off x="2597462" y="7302698"/>
            <a:ext cx="10811714" cy="6916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4" name="AutoShape 14"/>
          <p:cNvSpPr/>
          <p:nvPr/>
        </p:nvSpPr>
        <p:spPr>
          <a:xfrm flipV="1">
            <a:off x="2597462" y="2103904"/>
            <a:ext cx="0" cy="7536642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5" name="AutoShape 15"/>
          <p:cNvSpPr/>
          <p:nvPr/>
        </p:nvSpPr>
        <p:spPr>
          <a:xfrm flipV="1">
            <a:off x="4772377" y="2103904"/>
            <a:ext cx="1787" cy="753187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" name="AutoShape 16"/>
          <p:cNvSpPr/>
          <p:nvPr/>
        </p:nvSpPr>
        <p:spPr>
          <a:xfrm flipH="1" flipV="1">
            <a:off x="6931577" y="2103904"/>
            <a:ext cx="0" cy="750044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7" name="Group 17"/>
          <p:cNvGrpSpPr/>
          <p:nvPr/>
        </p:nvGrpSpPr>
        <p:grpSpPr>
          <a:xfrm>
            <a:off x="11233668" y="5013948"/>
            <a:ext cx="2168385" cy="1160367"/>
            <a:chOff x="0" y="0"/>
            <a:chExt cx="726446" cy="392519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26446" cy="392519"/>
            </a:xfrm>
            <a:custGeom>
              <a:avLst/>
              <a:gdLst/>
              <a:ahLst/>
              <a:cxnLst/>
              <a:rect l="l" t="t" r="r" b="b"/>
              <a:pathLst>
                <a:path w="726446" h="392519">
                  <a:moveTo>
                    <a:pt x="0" y="0"/>
                  </a:moveTo>
                  <a:lnTo>
                    <a:pt x="726446" y="0"/>
                  </a:lnTo>
                  <a:lnTo>
                    <a:pt x="726446" y="392519"/>
                  </a:lnTo>
                  <a:lnTo>
                    <a:pt x="0" y="392519"/>
                  </a:lnTo>
                  <a:close/>
                </a:path>
              </a:pathLst>
            </a:custGeom>
            <a:solidFill>
              <a:srgbClr val="526774"/>
            </a:solidFill>
          </p:spPr>
          <p:txBody>
            <a:bodyPr/>
            <a:lstStyle/>
            <a:p>
              <a:endParaRPr lang="fr-FR" dirty="0"/>
            </a:p>
          </p:txBody>
        </p:sp>
      </p:grpSp>
      <p:sp>
        <p:nvSpPr>
          <p:cNvPr id="19" name="AutoShape 19"/>
          <p:cNvSpPr/>
          <p:nvPr/>
        </p:nvSpPr>
        <p:spPr>
          <a:xfrm flipV="1">
            <a:off x="9090777" y="2103904"/>
            <a:ext cx="0" cy="753187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 flipH="1" flipV="1">
            <a:off x="11247839" y="2103904"/>
            <a:ext cx="2137" cy="753187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 flipH="1" flipV="1">
            <a:off x="13402093" y="2103904"/>
            <a:ext cx="717" cy="7536639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" name="AutoShape 22"/>
          <p:cNvSpPr/>
          <p:nvPr/>
        </p:nvSpPr>
        <p:spPr>
          <a:xfrm>
            <a:off x="2595199" y="2103904"/>
            <a:ext cx="10809695" cy="0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>
            <a:off x="2605320" y="8464841"/>
            <a:ext cx="10799574" cy="983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24" name="Group 24"/>
          <p:cNvGrpSpPr/>
          <p:nvPr/>
        </p:nvGrpSpPr>
        <p:grpSpPr>
          <a:xfrm>
            <a:off x="13391113" y="2726130"/>
            <a:ext cx="2258385" cy="6911320"/>
            <a:chOff x="0" y="0"/>
            <a:chExt cx="763948" cy="2337903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763948" cy="2337903"/>
            </a:xfrm>
            <a:custGeom>
              <a:avLst/>
              <a:gdLst/>
              <a:ahLst/>
              <a:cxnLst/>
              <a:rect l="l" t="t" r="r" b="b"/>
              <a:pathLst>
                <a:path w="763948" h="2337903">
                  <a:moveTo>
                    <a:pt x="0" y="0"/>
                  </a:moveTo>
                  <a:lnTo>
                    <a:pt x="763948" y="0"/>
                  </a:lnTo>
                  <a:lnTo>
                    <a:pt x="763948" y="2337903"/>
                  </a:lnTo>
                  <a:lnTo>
                    <a:pt x="0" y="2337903"/>
                  </a:lnTo>
                  <a:close/>
                </a:path>
              </a:pathLst>
            </a:custGeom>
            <a:solidFill>
              <a:srgbClr val="F8F8F8"/>
            </a:solidFill>
          </p:spPr>
        </p:sp>
      </p:grpSp>
      <p:grpSp>
        <p:nvGrpSpPr>
          <p:cNvPr id="26" name="Group 26"/>
          <p:cNvGrpSpPr/>
          <p:nvPr/>
        </p:nvGrpSpPr>
        <p:grpSpPr>
          <a:xfrm>
            <a:off x="11245635" y="6174656"/>
            <a:ext cx="2142169" cy="1141271"/>
            <a:chOff x="0" y="0"/>
            <a:chExt cx="730974" cy="386748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730974" cy="386748"/>
            </a:xfrm>
            <a:custGeom>
              <a:avLst/>
              <a:gdLst/>
              <a:ahLst/>
              <a:cxnLst/>
              <a:rect l="l" t="t" r="r" b="b"/>
              <a:pathLst>
                <a:path w="730974" h="386748">
                  <a:moveTo>
                    <a:pt x="0" y="0"/>
                  </a:moveTo>
                  <a:lnTo>
                    <a:pt x="730974" y="0"/>
                  </a:lnTo>
                  <a:lnTo>
                    <a:pt x="730974" y="386748"/>
                  </a:lnTo>
                  <a:lnTo>
                    <a:pt x="0" y="386748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grpSp>
        <p:nvGrpSpPr>
          <p:cNvPr id="28" name="Group 28"/>
          <p:cNvGrpSpPr/>
          <p:nvPr/>
        </p:nvGrpSpPr>
        <p:grpSpPr>
          <a:xfrm>
            <a:off x="4776662" y="3857500"/>
            <a:ext cx="2157054" cy="1137816"/>
            <a:chOff x="0" y="0"/>
            <a:chExt cx="729670" cy="384891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729670" cy="384891"/>
            </a:xfrm>
            <a:custGeom>
              <a:avLst/>
              <a:gdLst/>
              <a:ahLst/>
              <a:cxnLst/>
              <a:rect l="l" t="t" r="r" b="b"/>
              <a:pathLst>
                <a:path w="729670" h="384891">
                  <a:moveTo>
                    <a:pt x="0" y="0"/>
                  </a:moveTo>
                  <a:lnTo>
                    <a:pt x="729670" y="0"/>
                  </a:lnTo>
                  <a:lnTo>
                    <a:pt x="729670" y="384891"/>
                  </a:lnTo>
                  <a:lnTo>
                    <a:pt x="0" y="384891"/>
                  </a:lnTo>
                  <a:close/>
                </a:path>
              </a:pathLst>
            </a:custGeom>
            <a:solidFill>
              <a:srgbClr val="526774"/>
            </a:solidFill>
          </p:spPr>
          <p:txBody>
            <a:bodyPr/>
            <a:lstStyle/>
            <a:p>
              <a:endParaRPr lang="fr-FR" dirty="0"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4775224" y="6141468"/>
            <a:ext cx="2159439" cy="1174535"/>
            <a:chOff x="0" y="0"/>
            <a:chExt cx="731362" cy="386527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731362" cy="386527"/>
            </a:xfrm>
            <a:custGeom>
              <a:avLst/>
              <a:gdLst/>
              <a:ahLst/>
              <a:cxnLst/>
              <a:rect l="l" t="t" r="r" b="b"/>
              <a:pathLst>
                <a:path w="731362" h="386527">
                  <a:moveTo>
                    <a:pt x="0" y="0"/>
                  </a:moveTo>
                  <a:lnTo>
                    <a:pt x="731362" y="0"/>
                  </a:lnTo>
                  <a:lnTo>
                    <a:pt x="731362" y="386527"/>
                  </a:lnTo>
                  <a:lnTo>
                    <a:pt x="0" y="386527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grpSp>
        <p:nvGrpSpPr>
          <p:cNvPr id="32" name="Group 32"/>
          <p:cNvGrpSpPr/>
          <p:nvPr/>
        </p:nvGrpSpPr>
        <p:grpSpPr>
          <a:xfrm>
            <a:off x="13598714" y="4312934"/>
            <a:ext cx="284454" cy="284454"/>
            <a:chOff x="0" y="0"/>
            <a:chExt cx="1913890" cy="191389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526774"/>
            </a:solidFill>
          </p:spPr>
        </p:sp>
      </p:grpSp>
      <p:grpSp>
        <p:nvGrpSpPr>
          <p:cNvPr id="34" name="Group 34"/>
          <p:cNvGrpSpPr/>
          <p:nvPr/>
        </p:nvGrpSpPr>
        <p:grpSpPr>
          <a:xfrm>
            <a:off x="13598714" y="4881799"/>
            <a:ext cx="284454" cy="284454"/>
            <a:chOff x="0" y="0"/>
            <a:chExt cx="1913890" cy="1913890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grpSp>
        <p:nvGrpSpPr>
          <p:cNvPr id="36" name="Group 36"/>
          <p:cNvGrpSpPr/>
          <p:nvPr/>
        </p:nvGrpSpPr>
        <p:grpSpPr>
          <a:xfrm>
            <a:off x="11242893" y="7318689"/>
            <a:ext cx="2144911" cy="1162703"/>
            <a:chOff x="0" y="0"/>
            <a:chExt cx="709902" cy="380591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709902" cy="380591"/>
            </a:xfrm>
            <a:custGeom>
              <a:avLst/>
              <a:gdLst/>
              <a:ahLst/>
              <a:cxnLst/>
              <a:rect l="l" t="t" r="r" b="b"/>
              <a:pathLst>
                <a:path w="709902" h="380591">
                  <a:moveTo>
                    <a:pt x="0" y="0"/>
                  </a:moveTo>
                  <a:lnTo>
                    <a:pt x="709902" y="0"/>
                  </a:lnTo>
                  <a:lnTo>
                    <a:pt x="709902" y="380591"/>
                  </a:lnTo>
                  <a:lnTo>
                    <a:pt x="0" y="380591"/>
                  </a:lnTo>
                  <a:close/>
                </a:path>
              </a:pathLst>
            </a:custGeom>
            <a:solidFill>
              <a:srgbClr val="2487C8"/>
            </a:solidFill>
          </p:spPr>
          <p:txBody>
            <a:bodyPr/>
            <a:lstStyle/>
            <a:p>
              <a:endParaRPr lang="fr-FR" dirty="0"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9090069" y="3844532"/>
            <a:ext cx="2186557" cy="1147907"/>
            <a:chOff x="0" y="0"/>
            <a:chExt cx="728135" cy="385123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728135" cy="385123"/>
            </a:xfrm>
            <a:custGeom>
              <a:avLst/>
              <a:gdLst/>
              <a:ahLst/>
              <a:cxnLst/>
              <a:rect l="l" t="t" r="r" b="b"/>
              <a:pathLst>
                <a:path w="728135" h="385123">
                  <a:moveTo>
                    <a:pt x="0" y="0"/>
                  </a:moveTo>
                  <a:lnTo>
                    <a:pt x="728135" y="0"/>
                  </a:lnTo>
                  <a:lnTo>
                    <a:pt x="728135" y="385123"/>
                  </a:lnTo>
                  <a:lnTo>
                    <a:pt x="0" y="385123"/>
                  </a:lnTo>
                  <a:close/>
                </a:path>
              </a:pathLst>
            </a:custGeom>
            <a:solidFill>
              <a:srgbClr val="526774"/>
            </a:solidFill>
          </p:spPr>
          <p:txBody>
            <a:bodyPr/>
            <a:lstStyle/>
            <a:p>
              <a:endParaRPr lang="fr-FR" dirty="0"/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6893165" y="7296008"/>
            <a:ext cx="2195209" cy="1195096"/>
            <a:chOff x="0" y="0"/>
            <a:chExt cx="732894" cy="391587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732894" cy="391587"/>
            </a:xfrm>
            <a:custGeom>
              <a:avLst/>
              <a:gdLst/>
              <a:ahLst/>
              <a:cxnLst/>
              <a:rect l="l" t="t" r="r" b="b"/>
              <a:pathLst>
                <a:path w="732894" h="391587">
                  <a:moveTo>
                    <a:pt x="0" y="0"/>
                  </a:moveTo>
                  <a:lnTo>
                    <a:pt x="732894" y="0"/>
                  </a:lnTo>
                  <a:lnTo>
                    <a:pt x="732894" y="391587"/>
                  </a:lnTo>
                  <a:lnTo>
                    <a:pt x="0" y="391587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sp>
        <p:nvSpPr>
          <p:cNvPr id="42" name="TextBox 42"/>
          <p:cNvSpPr txBox="1"/>
          <p:nvPr/>
        </p:nvSpPr>
        <p:spPr>
          <a:xfrm>
            <a:off x="14018464" y="4282716"/>
            <a:ext cx="1625729" cy="521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4"/>
              </a:lnSpc>
            </a:pPr>
            <a:r>
              <a:rPr lang="en-US" sz="1474" b="1" dirty="0" err="1">
                <a:solidFill>
                  <a:srgbClr val="999794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Radiologie</a:t>
            </a:r>
            <a:r>
              <a:rPr lang="en-US" sz="1474" b="1" dirty="0">
                <a:solidFill>
                  <a:srgbClr val="999794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 </a:t>
            </a:r>
            <a:r>
              <a:rPr lang="en-US" sz="1474" b="1" dirty="0" err="1">
                <a:solidFill>
                  <a:srgbClr val="999794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interventionnelle</a:t>
            </a:r>
            <a:endParaRPr lang="en-US" sz="1474" b="1" dirty="0">
              <a:solidFill>
                <a:srgbClr val="999794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14018464" y="4861149"/>
            <a:ext cx="1519674" cy="487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95"/>
              </a:lnSpc>
            </a:pPr>
            <a:r>
              <a:rPr lang="en-US" sz="1425" b="1" dirty="0" err="1">
                <a:solidFill>
                  <a:srgbClr val="2487C8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Radiologie</a:t>
            </a:r>
            <a:r>
              <a:rPr lang="en-US" sz="1425" b="1" dirty="0">
                <a:solidFill>
                  <a:srgbClr val="2487C8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 </a:t>
            </a:r>
            <a:r>
              <a:rPr lang="en-US" sz="1425" b="1" dirty="0" err="1">
                <a:solidFill>
                  <a:srgbClr val="2487C8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conventionnelle</a:t>
            </a:r>
            <a:endParaRPr lang="en-US" sz="1425" b="1" dirty="0">
              <a:solidFill>
                <a:srgbClr val="2487C8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grpSp>
        <p:nvGrpSpPr>
          <p:cNvPr id="44" name="Group 44"/>
          <p:cNvGrpSpPr/>
          <p:nvPr/>
        </p:nvGrpSpPr>
        <p:grpSpPr>
          <a:xfrm>
            <a:off x="4789990" y="2720536"/>
            <a:ext cx="2149911" cy="1153978"/>
            <a:chOff x="0" y="0"/>
            <a:chExt cx="727254" cy="390358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727254" cy="390358"/>
            </a:xfrm>
            <a:custGeom>
              <a:avLst/>
              <a:gdLst/>
              <a:ahLst/>
              <a:cxnLst/>
              <a:rect l="l" t="t" r="r" b="b"/>
              <a:pathLst>
                <a:path w="727254" h="390358">
                  <a:moveTo>
                    <a:pt x="0" y="0"/>
                  </a:moveTo>
                  <a:lnTo>
                    <a:pt x="727254" y="0"/>
                  </a:lnTo>
                  <a:lnTo>
                    <a:pt x="727254" y="390358"/>
                  </a:lnTo>
                  <a:lnTo>
                    <a:pt x="0" y="390358"/>
                  </a:lnTo>
                  <a:close/>
                </a:path>
              </a:pathLst>
            </a:custGeom>
            <a:solidFill>
              <a:srgbClr val="526774"/>
            </a:solidFill>
          </p:spPr>
        </p:sp>
      </p:grpSp>
      <p:sp>
        <p:nvSpPr>
          <p:cNvPr id="46" name="TextBox 46"/>
          <p:cNvSpPr txBox="1"/>
          <p:nvPr/>
        </p:nvSpPr>
        <p:spPr>
          <a:xfrm>
            <a:off x="4821577" y="2934674"/>
            <a:ext cx="2090204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26/01</a:t>
            </a: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/2026 </a:t>
            </a:r>
          </a:p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09h30 à 13h00</a:t>
            </a:r>
            <a:endParaRPr lang="en-US" sz="1800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11257932" y="6465448"/>
            <a:ext cx="2089986" cy="629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5"/>
              </a:lnSpc>
            </a:pPr>
            <a:r>
              <a:rPr lang="en-US" sz="1796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25/11/2026</a:t>
            </a:r>
          </a:p>
          <a:p>
            <a:pPr algn="ctr">
              <a:lnSpc>
                <a:spcPts val="2515"/>
              </a:lnSpc>
            </a:pPr>
            <a:r>
              <a:rPr lang="en-US" sz="1796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1276626" y="5378733"/>
            <a:ext cx="2092528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1"/>
              </a:lnSpc>
            </a:pPr>
            <a:r>
              <a:rPr lang="en-US" sz="1801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24/11/2026</a:t>
            </a:r>
          </a:p>
          <a:p>
            <a:pPr algn="ctr">
              <a:lnSpc>
                <a:spcPts val="2521"/>
              </a:lnSpc>
            </a:pPr>
            <a:r>
              <a:rPr lang="en-US" sz="1801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13h30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4827085" y="4279456"/>
            <a:ext cx="2090204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</a:t>
            </a: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3</a:t>
            </a: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/03/2026</a:t>
            </a:r>
          </a:p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  <a:endParaRPr lang="en-US" sz="1800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9065201" y="2959266"/>
            <a:ext cx="2090204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24/09/2026 </a:t>
            </a:r>
          </a:p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  <a:endParaRPr lang="en-US" sz="1800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4952627" y="2234951"/>
            <a:ext cx="1581820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Trimestre 1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148513" y="2234951"/>
            <a:ext cx="1581820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Trimestre 2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9070223" y="2234951"/>
            <a:ext cx="1982276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Trimestre 3 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1284323" y="2234951"/>
            <a:ext cx="187142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 dirty="0" err="1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Trimestre</a:t>
            </a:r>
            <a:r>
              <a:rPr lang="en-US" sz="2100" b="1" dirty="0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 4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862080" y="2127717"/>
            <a:ext cx="1581820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>
                <a:solidFill>
                  <a:srgbClr val="1836B2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Catégorie professionnelle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648835" y="4258270"/>
            <a:ext cx="2090204" cy="293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IBODE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2671514" y="5421739"/>
            <a:ext cx="2090204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 err="1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Chirurgien</a:t>
            </a:r>
            <a:endParaRPr lang="en-US" sz="1800" b="1" dirty="0">
              <a:solidFill>
                <a:srgbClr val="000000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  <a:p>
            <a:pPr algn="ctr">
              <a:lnSpc>
                <a:spcPts val="2520"/>
              </a:lnSpc>
            </a:pPr>
            <a:endParaRPr lang="en-US" sz="1800" b="1" dirty="0">
              <a:solidFill>
                <a:srgbClr val="000000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59" name="TextBox 59"/>
          <p:cNvSpPr txBox="1"/>
          <p:nvPr/>
        </p:nvSpPr>
        <p:spPr>
          <a:xfrm>
            <a:off x="2628513" y="6446285"/>
            <a:ext cx="2090204" cy="613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MERM Conventionnel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2620260" y="7723952"/>
            <a:ext cx="2090204" cy="293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Radiologue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9062877" y="4147716"/>
            <a:ext cx="2092528" cy="613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sz="1797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21/09/2026</a:t>
            </a:r>
          </a:p>
          <a:p>
            <a:pPr algn="ctr">
              <a:lnSpc>
                <a:spcPts val="2516"/>
              </a:lnSpc>
            </a:pPr>
            <a:r>
              <a:rPr lang="en-US" sz="1797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09h00 à 12h30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1259790" y="7547211"/>
            <a:ext cx="2090204" cy="6305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26</a:t>
            </a: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/11/2026</a:t>
            </a:r>
          </a:p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756511" y="6393088"/>
            <a:ext cx="2092528" cy="9341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sz="1797" b="1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03/02/2026</a:t>
            </a:r>
            <a:endParaRPr lang="en-US" sz="1797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  <a:p>
            <a:pPr algn="ctr">
              <a:lnSpc>
                <a:spcPts val="2516"/>
              </a:lnSpc>
            </a:pPr>
            <a:r>
              <a:rPr lang="en-US" sz="1797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</a:p>
          <a:p>
            <a:pPr algn="ctr">
              <a:lnSpc>
                <a:spcPts val="2516"/>
              </a:lnSpc>
            </a:pPr>
            <a:endParaRPr lang="en-US" sz="1797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6962649" y="7569994"/>
            <a:ext cx="2092528" cy="613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sz="1797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13/05/2026</a:t>
            </a:r>
          </a:p>
          <a:p>
            <a:pPr algn="ctr">
              <a:lnSpc>
                <a:spcPts val="2516"/>
              </a:lnSpc>
            </a:pPr>
            <a:r>
              <a:rPr lang="en-US" sz="1797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2683960" y="8714095"/>
            <a:ext cx="2090204" cy="6305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MERM</a:t>
            </a:r>
          </a:p>
          <a:p>
            <a:pPr algn="ctr">
              <a:lnSpc>
                <a:spcPts val="2520"/>
              </a:lnSpc>
            </a:pPr>
            <a:r>
              <a:rPr lang="en-US" sz="1800" b="1" dirty="0" err="1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Interventionnel</a:t>
            </a:r>
            <a:endParaRPr lang="en-US" sz="1800" b="1" dirty="0">
              <a:solidFill>
                <a:srgbClr val="000000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sp>
        <p:nvSpPr>
          <p:cNvPr id="66" name="TextBox 66"/>
          <p:cNvSpPr txBox="1"/>
          <p:nvPr/>
        </p:nvSpPr>
        <p:spPr>
          <a:xfrm>
            <a:off x="2648835" y="2849720"/>
            <a:ext cx="2090204" cy="944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 err="1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Médecine</a:t>
            </a: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 </a:t>
            </a:r>
          </a:p>
          <a:p>
            <a:pPr algn="ctr">
              <a:lnSpc>
                <a:spcPts val="2520"/>
              </a:lnSpc>
            </a:pPr>
            <a:r>
              <a:rPr lang="en-US" sz="1800" b="1" dirty="0" err="1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nucléaire</a:t>
            </a: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 (MERM/IDE)</a:t>
            </a:r>
          </a:p>
        </p:txBody>
      </p:sp>
      <p:sp>
        <p:nvSpPr>
          <p:cNvPr id="70" name="AutoShape 70"/>
          <p:cNvSpPr/>
          <p:nvPr/>
        </p:nvSpPr>
        <p:spPr>
          <a:xfrm>
            <a:off x="2596386" y="2713504"/>
            <a:ext cx="10805707" cy="5783"/>
          </a:xfrm>
          <a:prstGeom prst="line">
            <a:avLst/>
          </a:prstGeom>
          <a:ln w="9525" cap="rnd">
            <a:solidFill>
              <a:srgbClr val="99979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1" name="TextBox 71"/>
          <p:cNvSpPr txBox="1"/>
          <p:nvPr/>
        </p:nvSpPr>
        <p:spPr>
          <a:xfrm>
            <a:off x="466860" y="278321"/>
            <a:ext cx="12478641" cy="6800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65"/>
              </a:lnSpc>
            </a:pPr>
            <a:r>
              <a:rPr lang="en-US" sz="3975" b="1">
                <a:solidFill>
                  <a:srgbClr val="000000"/>
                </a:solidFill>
                <a:latin typeface="Fira Sans Bold"/>
                <a:ea typeface="Fira Sans Bold"/>
                <a:cs typeface="Fira Sans Bold"/>
                <a:sym typeface="Fira Sans Bold"/>
              </a:rPr>
              <a:t>CALENDRIER PRÉVISIONNEL SESSIONS DE FORMATION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8061695" y="9713417"/>
            <a:ext cx="5375220" cy="2572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6"/>
              </a:lnSpc>
            </a:pPr>
            <a:r>
              <a:rPr lang="en-US" sz="1497">
                <a:solidFill>
                  <a:srgbClr val="516574"/>
                </a:solidFill>
                <a:latin typeface="Fira Sans"/>
                <a:ea typeface="Fira Sans"/>
                <a:cs typeface="Fira Sans"/>
                <a:sym typeface="Fira Sans"/>
              </a:rPr>
              <a:t>Veuillez-vous rapprocher de nous pour planifier les sessions*</a:t>
            </a:r>
          </a:p>
        </p:txBody>
      </p:sp>
      <p:grpSp>
        <p:nvGrpSpPr>
          <p:cNvPr id="78" name="Group 28">
            <a:extLst>
              <a:ext uri="{FF2B5EF4-FFF2-40B4-BE49-F238E27FC236}">
                <a16:creationId xmlns:a16="http://schemas.microsoft.com/office/drawing/2014/main" id="{38ABECC5-9F5A-F242-4608-722E09313559}"/>
              </a:ext>
            </a:extLst>
          </p:cNvPr>
          <p:cNvGrpSpPr/>
          <p:nvPr/>
        </p:nvGrpSpPr>
        <p:grpSpPr>
          <a:xfrm>
            <a:off x="6948834" y="5019845"/>
            <a:ext cx="2157054" cy="1137816"/>
            <a:chOff x="0" y="0"/>
            <a:chExt cx="729670" cy="384891"/>
          </a:xfrm>
        </p:grpSpPr>
        <p:sp>
          <p:nvSpPr>
            <p:cNvPr id="79" name="Freeform 29">
              <a:extLst>
                <a:ext uri="{FF2B5EF4-FFF2-40B4-BE49-F238E27FC236}">
                  <a16:creationId xmlns:a16="http://schemas.microsoft.com/office/drawing/2014/main" id="{4181F65A-6D10-DB9D-D93A-E53DDAFE5953}"/>
                </a:ext>
              </a:extLst>
            </p:cNvPr>
            <p:cNvSpPr/>
            <p:nvPr/>
          </p:nvSpPr>
          <p:spPr>
            <a:xfrm>
              <a:off x="0" y="0"/>
              <a:ext cx="729670" cy="384891"/>
            </a:xfrm>
            <a:custGeom>
              <a:avLst/>
              <a:gdLst/>
              <a:ahLst/>
              <a:cxnLst/>
              <a:rect l="l" t="t" r="r" b="b"/>
              <a:pathLst>
                <a:path w="729670" h="384891">
                  <a:moveTo>
                    <a:pt x="0" y="0"/>
                  </a:moveTo>
                  <a:lnTo>
                    <a:pt x="729670" y="0"/>
                  </a:lnTo>
                  <a:lnTo>
                    <a:pt x="729670" y="384891"/>
                  </a:lnTo>
                  <a:lnTo>
                    <a:pt x="0" y="384891"/>
                  </a:lnTo>
                  <a:close/>
                </a:path>
              </a:pathLst>
            </a:custGeom>
            <a:solidFill>
              <a:srgbClr val="526774"/>
            </a:solidFill>
          </p:spPr>
        </p:sp>
      </p:grpSp>
      <p:sp>
        <p:nvSpPr>
          <p:cNvPr id="83" name="ZoneTexte 82">
            <a:extLst>
              <a:ext uri="{FF2B5EF4-FFF2-40B4-BE49-F238E27FC236}">
                <a16:creationId xmlns:a16="http://schemas.microsoft.com/office/drawing/2014/main" id="{C02D77B1-859B-7ABD-FA5C-6C80062AFE63}"/>
              </a:ext>
            </a:extLst>
          </p:cNvPr>
          <p:cNvSpPr txBox="1"/>
          <p:nvPr/>
        </p:nvSpPr>
        <p:spPr>
          <a:xfrm>
            <a:off x="6996052" y="5388462"/>
            <a:ext cx="1934078" cy="70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14/05/2026</a:t>
            </a:r>
          </a:p>
          <a:p>
            <a:pPr algn="ctr">
              <a:lnSpc>
                <a:spcPts val="2520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13h30</a:t>
            </a:r>
            <a:endParaRPr lang="en-US" sz="1800" b="1" dirty="0">
              <a:solidFill>
                <a:srgbClr val="FFFFFF"/>
              </a:solidFill>
              <a:latin typeface="Arial" panose="020B0604020202020204" pitchFamily="34" charset="0"/>
              <a:ea typeface="Fira Sans Medium"/>
              <a:cs typeface="Arial" panose="020B0604020202020204" pitchFamily="34" charset="0"/>
              <a:sym typeface="Fira Sans Medium"/>
            </a:endParaRPr>
          </a:p>
        </p:txBody>
      </p:sp>
      <p:grpSp>
        <p:nvGrpSpPr>
          <p:cNvPr id="88" name="Group 17">
            <a:extLst>
              <a:ext uri="{FF2B5EF4-FFF2-40B4-BE49-F238E27FC236}">
                <a16:creationId xmlns:a16="http://schemas.microsoft.com/office/drawing/2014/main" id="{7CEE13AA-06DD-BBA1-AECB-C1F05F7534B2}"/>
              </a:ext>
            </a:extLst>
          </p:cNvPr>
          <p:cNvGrpSpPr/>
          <p:nvPr/>
        </p:nvGrpSpPr>
        <p:grpSpPr>
          <a:xfrm>
            <a:off x="4770130" y="8464351"/>
            <a:ext cx="2164282" cy="1166755"/>
            <a:chOff x="-2179970" y="1759"/>
            <a:chExt cx="726446" cy="392519"/>
          </a:xfrm>
        </p:grpSpPr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id="{866E72F3-8A5E-F009-3775-5880A84CDF16}"/>
                </a:ext>
              </a:extLst>
            </p:cNvPr>
            <p:cNvSpPr/>
            <p:nvPr/>
          </p:nvSpPr>
          <p:spPr>
            <a:xfrm>
              <a:off x="-2179970" y="1759"/>
              <a:ext cx="726446" cy="392519"/>
            </a:xfrm>
            <a:custGeom>
              <a:avLst/>
              <a:gdLst/>
              <a:ahLst/>
              <a:cxnLst/>
              <a:rect l="l" t="t" r="r" b="b"/>
              <a:pathLst>
                <a:path w="726446" h="392519">
                  <a:moveTo>
                    <a:pt x="0" y="0"/>
                  </a:moveTo>
                  <a:lnTo>
                    <a:pt x="726446" y="0"/>
                  </a:lnTo>
                  <a:lnTo>
                    <a:pt x="726446" y="392519"/>
                  </a:lnTo>
                  <a:lnTo>
                    <a:pt x="0" y="392519"/>
                  </a:lnTo>
                  <a:close/>
                </a:path>
              </a:pathLst>
            </a:custGeom>
            <a:solidFill>
              <a:srgbClr val="526774"/>
            </a:solidFill>
          </p:spPr>
          <p:txBody>
            <a:bodyPr/>
            <a:lstStyle/>
            <a:p>
              <a:pPr algn="ctr">
                <a:lnSpc>
                  <a:spcPts val="2520"/>
                </a:lnSpc>
              </a:pPr>
              <a:r>
                <a:rPr lang="en-US" sz="1800" b="1" dirty="0">
                  <a:solidFill>
                    <a:srgbClr val="FFFFFF"/>
                  </a:solidFill>
                  <a:latin typeface="Arial" panose="020B0604020202020204" pitchFamily="34" charset="0"/>
                  <a:ea typeface="Fira Sans Medium"/>
                  <a:cs typeface="Arial" panose="020B0604020202020204" pitchFamily="34" charset="0"/>
                  <a:sym typeface="Fira Sans Medium"/>
                </a:rPr>
                <a:t>24/03/2026</a:t>
              </a:r>
            </a:p>
            <a:p>
              <a:pPr algn="ctr">
                <a:lnSpc>
                  <a:spcPts val="2516"/>
                </a:lnSpc>
              </a:pPr>
              <a:r>
                <a:rPr lang="en-US" b="1">
                  <a:solidFill>
                    <a:srgbClr val="FFFFFF"/>
                  </a:solidFill>
                  <a:latin typeface="Arial" panose="020B0604020202020204" pitchFamily="34" charset="0"/>
                  <a:ea typeface="Fira Sans Bold"/>
                  <a:cs typeface="Arial" panose="020B0604020202020204" pitchFamily="34" charset="0"/>
                  <a:sym typeface="Fira Sans Bold"/>
                </a:rPr>
                <a:t>13h30 </a:t>
              </a:r>
              <a:r>
                <a:rPr lang="en-US" b="1" dirty="0">
                  <a:solidFill>
                    <a:srgbClr val="FFFFFF"/>
                  </a:solidFill>
                  <a:latin typeface="Arial" panose="020B0604020202020204" pitchFamily="34" charset="0"/>
                  <a:ea typeface="Fira Sans Bold"/>
                  <a:cs typeface="Arial" panose="020B0604020202020204" pitchFamily="34" charset="0"/>
                  <a:sym typeface="Fira Sans Bold"/>
                </a:rPr>
                <a:t>à 17h00</a:t>
              </a:r>
            </a:p>
          </p:txBody>
        </p:sp>
      </p:grpSp>
      <p:grpSp>
        <p:nvGrpSpPr>
          <p:cNvPr id="82" name="Group 30">
            <a:extLst>
              <a:ext uri="{FF2B5EF4-FFF2-40B4-BE49-F238E27FC236}">
                <a16:creationId xmlns:a16="http://schemas.microsoft.com/office/drawing/2014/main" id="{4D7CFA29-2AD1-B16A-8661-7D46FF676811}"/>
              </a:ext>
            </a:extLst>
          </p:cNvPr>
          <p:cNvGrpSpPr/>
          <p:nvPr/>
        </p:nvGrpSpPr>
        <p:grpSpPr>
          <a:xfrm>
            <a:off x="6933092" y="6163545"/>
            <a:ext cx="2159439" cy="1141271"/>
            <a:chOff x="0" y="0"/>
            <a:chExt cx="731362" cy="386527"/>
          </a:xfrm>
        </p:grpSpPr>
        <p:sp>
          <p:nvSpPr>
            <p:cNvPr id="86" name="Freeform 31">
              <a:extLst>
                <a:ext uri="{FF2B5EF4-FFF2-40B4-BE49-F238E27FC236}">
                  <a16:creationId xmlns:a16="http://schemas.microsoft.com/office/drawing/2014/main" id="{58793AF9-98AE-C129-8D0D-896DBB2AC304}"/>
                </a:ext>
              </a:extLst>
            </p:cNvPr>
            <p:cNvSpPr/>
            <p:nvPr/>
          </p:nvSpPr>
          <p:spPr>
            <a:xfrm>
              <a:off x="0" y="0"/>
              <a:ext cx="731362" cy="386527"/>
            </a:xfrm>
            <a:custGeom>
              <a:avLst/>
              <a:gdLst/>
              <a:ahLst/>
              <a:cxnLst/>
              <a:rect l="l" t="t" r="r" b="b"/>
              <a:pathLst>
                <a:path w="731362" h="386527">
                  <a:moveTo>
                    <a:pt x="0" y="0"/>
                  </a:moveTo>
                  <a:lnTo>
                    <a:pt x="731362" y="0"/>
                  </a:lnTo>
                  <a:lnTo>
                    <a:pt x="731362" y="386527"/>
                  </a:lnTo>
                  <a:lnTo>
                    <a:pt x="0" y="386527"/>
                  </a:lnTo>
                  <a:close/>
                </a:path>
              </a:pathLst>
            </a:custGeom>
            <a:solidFill>
              <a:srgbClr val="2487C8"/>
            </a:solidFill>
          </p:spPr>
        </p: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2C83EEB0-5F53-1524-DB75-FAF5335015A5}"/>
              </a:ext>
            </a:extLst>
          </p:cNvPr>
          <p:cNvSpPr txBox="1"/>
          <p:nvPr/>
        </p:nvSpPr>
        <p:spPr>
          <a:xfrm>
            <a:off x="7025655" y="6348465"/>
            <a:ext cx="1884900" cy="70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12/05</a:t>
            </a: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/2026</a:t>
            </a:r>
          </a:p>
          <a:p>
            <a:pPr algn="ctr">
              <a:lnSpc>
                <a:spcPts val="2516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Medium"/>
                <a:cs typeface="Arial" panose="020B0604020202020204" pitchFamily="34" charset="0"/>
                <a:sym typeface="Fira Sans Medium"/>
              </a:rPr>
              <a:t>09h00 à 12h30</a:t>
            </a:r>
          </a:p>
        </p:txBody>
      </p:sp>
      <p:grpSp>
        <p:nvGrpSpPr>
          <p:cNvPr id="49" name="Group 38">
            <a:extLst>
              <a:ext uri="{FF2B5EF4-FFF2-40B4-BE49-F238E27FC236}">
                <a16:creationId xmlns:a16="http://schemas.microsoft.com/office/drawing/2014/main" id="{87F6F7A5-F2E3-8F07-9510-189692AAF141}"/>
              </a:ext>
            </a:extLst>
          </p:cNvPr>
          <p:cNvGrpSpPr/>
          <p:nvPr/>
        </p:nvGrpSpPr>
        <p:grpSpPr>
          <a:xfrm>
            <a:off x="9090069" y="8487015"/>
            <a:ext cx="2186557" cy="1147907"/>
            <a:chOff x="0" y="0"/>
            <a:chExt cx="728135" cy="385123"/>
          </a:xfrm>
        </p:grpSpPr>
        <p:sp>
          <p:nvSpPr>
            <p:cNvPr id="67" name="Freeform 39">
              <a:extLst>
                <a:ext uri="{FF2B5EF4-FFF2-40B4-BE49-F238E27FC236}">
                  <a16:creationId xmlns:a16="http://schemas.microsoft.com/office/drawing/2014/main" id="{8E8A30C1-3C57-380B-1A7A-495091C67562}"/>
                </a:ext>
              </a:extLst>
            </p:cNvPr>
            <p:cNvSpPr/>
            <p:nvPr/>
          </p:nvSpPr>
          <p:spPr>
            <a:xfrm>
              <a:off x="0" y="0"/>
              <a:ext cx="728135" cy="385123"/>
            </a:xfrm>
            <a:custGeom>
              <a:avLst/>
              <a:gdLst/>
              <a:ahLst/>
              <a:cxnLst/>
              <a:rect l="l" t="t" r="r" b="b"/>
              <a:pathLst>
                <a:path w="728135" h="385123">
                  <a:moveTo>
                    <a:pt x="0" y="0"/>
                  </a:moveTo>
                  <a:lnTo>
                    <a:pt x="728135" y="0"/>
                  </a:lnTo>
                  <a:lnTo>
                    <a:pt x="728135" y="385123"/>
                  </a:lnTo>
                  <a:lnTo>
                    <a:pt x="0" y="385123"/>
                  </a:lnTo>
                  <a:close/>
                </a:path>
              </a:pathLst>
            </a:custGeom>
            <a:solidFill>
              <a:srgbClr val="526774"/>
            </a:solidFill>
          </p:spPr>
          <p:txBody>
            <a:bodyPr/>
            <a:lstStyle/>
            <a:p>
              <a:endParaRPr lang="fr-FR" dirty="0"/>
            </a:p>
          </p:txBody>
        </p: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27110BF8-6939-6252-CC1A-9DD7EACE1395}"/>
              </a:ext>
            </a:extLst>
          </p:cNvPr>
          <p:cNvSpPr txBox="1"/>
          <p:nvPr/>
        </p:nvSpPr>
        <p:spPr>
          <a:xfrm>
            <a:off x="9216719" y="8659335"/>
            <a:ext cx="1812745" cy="70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2</a:t>
            </a: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2</a:t>
            </a: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/09/2026</a:t>
            </a:r>
          </a:p>
          <a:p>
            <a:pPr algn="ctr">
              <a:lnSpc>
                <a:spcPts val="2516"/>
              </a:lnSpc>
            </a:pPr>
            <a:r>
              <a:rPr lang="en-US" sz="1800" b="1" dirty="0">
                <a:solidFill>
                  <a:srgbClr val="FFFFFF"/>
                </a:solidFill>
                <a:latin typeface="Arial" panose="020B0604020202020204" pitchFamily="34" charset="0"/>
                <a:ea typeface="Fira Sans Bold"/>
                <a:cs typeface="Arial" panose="020B0604020202020204" pitchFamily="34" charset="0"/>
                <a:sym typeface="Fira Sans Bold"/>
              </a:rPr>
              <a:t>09h00 à 12h30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100</Words>
  <Application>Microsoft Office PowerPoint</Application>
  <PresentationFormat>Personnalisé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Fira Sans Light</vt:lpstr>
      <vt:lpstr>Fira Sans Bold</vt:lpstr>
      <vt:lpstr>Calibri</vt:lpstr>
      <vt:lpstr>Fira Sans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Calendrier formation 2024</dc:title>
  <dc:creator>Ema Zairi</dc:creator>
  <cp:lastModifiedBy>Ema Zairi</cp:lastModifiedBy>
  <cp:revision>18</cp:revision>
  <dcterms:created xsi:type="dcterms:W3CDTF">2006-08-16T00:00:00Z</dcterms:created>
  <dcterms:modified xsi:type="dcterms:W3CDTF">2026-01-15T09:38:22Z</dcterms:modified>
  <dc:identifier>DAF883BwYcs</dc:identifier>
</cp:coreProperties>
</file>